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0.xml" ContentType="application/vnd.openxmlformats-officedocument.theme+xml"/>
  <Override PartName="/ppt/slideLayouts/slideLayout41.xml" ContentType="application/vnd.openxmlformats-officedocument.presentationml.slideLayout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4"/>
    <p:sldMasterId id="2147483668" r:id="rId5"/>
    <p:sldMasterId id="2147483739" r:id="rId6"/>
    <p:sldMasterId id="2147483769" r:id="rId7"/>
    <p:sldMasterId id="2147483763" r:id="rId8"/>
    <p:sldMasterId id="2147483766" r:id="rId9"/>
    <p:sldMasterId id="2147483772" r:id="rId10"/>
    <p:sldMasterId id="2147483775" r:id="rId11"/>
    <p:sldMasterId id="2147483760" r:id="rId12"/>
    <p:sldMasterId id="2147483754" r:id="rId13"/>
    <p:sldMasterId id="2147483757" r:id="rId14"/>
    <p:sldMasterId id="2147483787" r:id="rId15"/>
    <p:sldMasterId id="2147483793" r:id="rId16"/>
    <p:sldMasterId id="2147483790" r:id="rId17"/>
    <p:sldMasterId id="2147483751" r:id="rId18"/>
    <p:sldMasterId id="2147483745" r:id="rId19"/>
    <p:sldMasterId id="2147483748" r:id="rId20"/>
    <p:sldMasterId id="2147483778" r:id="rId21"/>
    <p:sldMasterId id="2147483784" r:id="rId22"/>
    <p:sldMasterId id="2147483781" r:id="rId23"/>
    <p:sldMasterId id="2147483681" r:id="rId24"/>
  </p:sldMasterIdLst>
  <p:sldIdLst>
    <p:sldId id="274" r:id="rId25"/>
    <p:sldId id="278" r:id="rId26"/>
  </p:sldIdLst>
  <p:sldSz cx="6858000" cy="9906000" type="A4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8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UGAOUI Sarah" initials="NS" lastIdx="4" clrIdx="0"/>
  <p:cmAuthor id="1" name="SCHU Pascale" initials="S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81B"/>
    <a:srgbClr val="57565A"/>
    <a:srgbClr val="11273B"/>
    <a:srgbClr val="666666"/>
    <a:srgbClr val="600C0C"/>
    <a:srgbClr val="000000"/>
    <a:srgbClr val="C01818"/>
    <a:srgbClr val="FFFFFF"/>
    <a:srgbClr val="F7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6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944" y="78"/>
      </p:cViewPr>
      <p:guideLst>
        <p:guide orient="horz" pos="225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2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355770" y="661456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E9A5E648-5490-4CDA-9C61-E9B555767F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52230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F0891F22-5752-4A59-A850-0502ECBFD2A2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658828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2CE2E66F-BFC5-4B7A-8915-A1EC82DD8D45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32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03831FF-B597-4969-AC39-108E5A5C7052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80252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206E6DAA-06CD-4605-8065-C5124530A826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81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76363B0-6DDB-4EAC-A33B-C6E56BA02CCD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662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7E3CEC03-9042-4AED-9291-AEBD69E6FCE2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87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DEC16CCC-7E88-4E80-AC3F-5AB955DBE42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8007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C13879BD-9960-4BA4-B973-B8CDC6C87F9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DA8AF034-B703-4178-B2F3-9EA174ACD617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2937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64FEBF1F-47F1-4D4D-92DF-7BEB8A0771DB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2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121401"/>
            <a:ext cx="6858000" cy="27080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896524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9459474"/>
              <a:gd name="adj2" fmla="val 2256244"/>
            </a:avLst>
          </a:prstGeom>
          <a:noFill/>
          <a:ln w="19050">
            <a:gradFill>
              <a:gsLst>
                <a:gs pos="19000">
                  <a:schemeClr val="bg1"/>
                </a:gs>
                <a:gs pos="21000">
                  <a:srgbClr val="E4081B"/>
                </a:gs>
                <a:gs pos="68000">
                  <a:srgbClr val="E4081B"/>
                </a:gs>
                <a:gs pos="71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26223" y="6239730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557481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41058" y="6574740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63246C09-954B-4DD2-8F9D-A63550E8AF5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999905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42E79DB3-0848-4514-905F-63951788DC37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39444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239A48D1-9A2D-40F8-AE3E-718D029B82E5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4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A82C511-D8F1-4E73-A1F1-E65674A59D45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45068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3AA8BCBB-BD4E-4ABF-8F6F-A05458D90439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37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9D645416-BEB9-42F1-BC1C-7D72B0C58818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26770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4A602818-5626-4F76-AEBB-97A8C5B7F932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14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36A87BF9-430A-4438-8643-D185F7DB3EB9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84834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9CCF68D6-E9F8-4FB7-9BA7-A77870E952A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59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3B8E1FF0-7542-40B7-A4E0-46ECCD74BD4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81706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CB1B47DD-36BC-4ACD-8090-04E12E8A456D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20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410B6693-FC51-4BDB-9360-8041818DFA2C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11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87" userDrawn="1">
          <p15:clr>
            <a:srgbClr val="FBAE40"/>
          </p15:clr>
        </p15:guide>
        <p15:guide id="4" pos="4133" userDrawn="1">
          <p15:clr>
            <a:srgbClr val="FBAE40"/>
          </p15:clr>
        </p15:guide>
        <p15:guide id="5" pos="255" userDrawn="1">
          <p15:clr>
            <a:srgbClr val="FBAE40"/>
          </p15:clr>
        </p15:guide>
        <p15:guide id="6" pos="406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5F80DF7-4280-4E48-A1F2-1C52B28353F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36239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28B44257-CBF0-4896-927E-BD19B23F905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24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2751B336-74A7-45BE-97A8-65BB6320851A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8121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2BA0BF3E-E883-4A99-BBB1-73016EDB3780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31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EE174459-3E3C-4876-9619-8B58FE8268C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6675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3D800238-8D29-4D33-B60A-D3DF89678FD5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5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8363085E-3D73-41C5-9672-862F108DE23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301457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CED4EB29-EA0F-4154-B086-9B8B508E831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86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797969DB-D244-43E5-A6D0-289A8FB2B3A8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66380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D267EA16-37A6-4AF0-A152-056C3E9DB180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5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F642CBA2-7F04-4969-AD0D-6428FD4C0A3A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35247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 userDrawn="1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 userDrawn="1">
          <p15:clr>
            <a:srgbClr val="FBAE40"/>
          </p15:clr>
        </p15:guide>
        <p15:guide id="8" pos="238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D6A9E9D9-7202-44AE-ABE7-AE1BD6B7A5AB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7794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35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16B4493A-84C1-4D94-976E-58C0468E8AF5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99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66B7B658-0FA6-4BA4-9C22-A3848AB96D6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572315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F6D407DC-CE5B-4CA6-9D7C-3C23CA2A265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0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2BB48DBD-93C4-4BE1-914E-C1F351B20F62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028601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55DB1A62-9684-4460-9DA2-B99EA4CAB328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34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9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90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26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9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3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70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97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68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36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4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21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75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22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87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73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30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81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06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08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8C143AAD-23DC-4A4A-92F4-2D172E7997CF}"/>
              </a:ext>
            </a:extLst>
          </p:cNvPr>
          <p:cNvSpPr/>
          <p:nvPr/>
        </p:nvSpPr>
        <p:spPr>
          <a:xfrm>
            <a:off x="-3130" y="0"/>
            <a:ext cx="6861130" cy="15341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39198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Aujourd’hui à Allonnes, des ateliers pour lutter contre l’illettrisme </a:t>
            </a:r>
          </a:p>
          <a:p>
            <a:pPr>
              <a:spcAft>
                <a:spcPts val="600"/>
              </a:spcAft>
            </a:pPr>
            <a:r>
              <a:rPr lang="fr-FR" sz="16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Sont proposés par le centre social mais restent très peu fréquentés.</a:t>
            </a:r>
          </a:p>
          <a:p>
            <a:pPr>
              <a:spcAft>
                <a:spcPts val="600"/>
              </a:spcAft>
            </a:pPr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Pourtant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5B5B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Selon l’INSEE, en Pays-de-la-Loire, 180.000 personnes seraient en situation d’illettrisme, soit environ 10% des actifs.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/>
          </p:nvPr>
        </p:nvSpPr>
        <p:spPr>
          <a:xfrm>
            <a:off x="3666793" y="4868105"/>
            <a:ext cx="3001921" cy="337514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LE Problème, C’est Que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fr-FR" sz="1600" cap="none" dirty="0">
                <a:solidFill>
                  <a:srgbClr val="FF5B5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Les professionnels associatifs, des collectivités locales et institutionnels rencontrent des difficultés à repérer les personnes en situation d’illettrisme. 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fr-FR" sz="1600" cap="none" dirty="0">
                <a:solidFill>
                  <a:srgbClr val="FF5B5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Cela entraîne une méconnaissance de la population sur les dispositifs existants. Et donc, elle ne peut pas les intégrer,</a:t>
            </a:r>
          </a:p>
          <a:p>
            <a:pPr lvl="0" algn="just">
              <a:lnSpc>
                <a:spcPct val="100000"/>
              </a:lnSpc>
              <a:spcAft>
                <a:spcPts val="600"/>
              </a:spcAft>
            </a:pPr>
            <a:endParaRPr lang="fr-FR" sz="1600" cap="none" dirty="0">
              <a:solidFill>
                <a:srgbClr val="FF5B5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130" y="6893172"/>
            <a:ext cx="2503262" cy="3012828"/>
          </a:xfrm>
          <a:effectLst/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/>
        </p:nvCxnSpPr>
        <p:spPr>
          <a:xfrm flipH="1">
            <a:off x="404814" y="1840612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Espace réservé pour une image  3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92C7B2C-26CD-41F4-AABF-D613C502B46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468"/>
          <a:stretch/>
        </p:blipFill>
        <p:spPr>
          <a:xfrm>
            <a:off x="3711451" y="0"/>
            <a:ext cx="3146549" cy="4635454"/>
          </a:xfr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A35412F-2A99-4AC6-86A7-FA9F276649EA}"/>
              </a:ext>
            </a:extLst>
          </p:cNvPr>
          <p:cNvSpPr/>
          <p:nvPr/>
        </p:nvSpPr>
        <p:spPr>
          <a:xfrm>
            <a:off x="5328285" y="4247909"/>
            <a:ext cx="438150" cy="249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D0164D-7EA3-4E0B-B8CD-2906051F6BD9}"/>
              </a:ext>
            </a:extLst>
          </p:cNvPr>
          <p:cNvSpPr/>
          <p:nvPr/>
        </p:nvSpPr>
        <p:spPr>
          <a:xfrm>
            <a:off x="5547360" y="4480560"/>
            <a:ext cx="219075" cy="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FC1AAD-717C-4C97-9398-4FB4D59AE669}"/>
              </a:ext>
            </a:extLst>
          </p:cNvPr>
          <p:cNvSpPr/>
          <p:nvPr/>
        </p:nvSpPr>
        <p:spPr>
          <a:xfrm>
            <a:off x="5313046" y="4431982"/>
            <a:ext cx="422593" cy="171745"/>
          </a:xfrm>
          <a:custGeom>
            <a:avLst/>
            <a:gdLst>
              <a:gd name="connsiteX0" fmla="*/ 0 w 219075"/>
              <a:gd name="connsiteY0" fmla="*/ 0 h 86020"/>
              <a:gd name="connsiteX1" fmla="*/ 219075 w 219075"/>
              <a:gd name="connsiteY1" fmla="*/ 0 h 86020"/>
              <a:gd name="connsiteX2" fmla="*/ 219075 w 219075"/>
              <a:gd name="connsiteY2" fmla="*/ 86020 h 86020"/>
              <a:gd name="connsiteX3" fmla="*/ 0 w 219075"/>
              <a:gd name="connsiteY3" fmla="*/ 86020 h 86020"/>
              <a:gd name="connsiteX4" fmla="*/ 0 w 219075"/>
              <a:gd name="connsiteY4" fmla="*/ 0 h 86020"/>
              <a:gd name="connsiteX0" fmla="*/ 0 w 342900"/>
              <a:gd name="connsiteY0" fmla="*/ 51435 h 86020"/>
              <a:gd name="connsiteX1" fmla="*/ 342900 w 342900"/>
              <a:gd name="connsiteY1" fmla="*/ 0 h 86020"/>
              <a:gd name="connsiteX2" fmla="*/ 342900 w 342900"/>
              <a:gd name="connsiteY2" fmla="*/ 86020 h 86020"/>
              <a:gd name="connsiteX3" fmla="*/ 123825 w 342900"/>
              <a:gd name="connsiteY3" fmla="*/ 86020 h 86020"/>
              <a:gd name="connsiteX4" fmla="*/ 0 w 342900"/>
              <a:gd name="connsiteY4" fmla="*/ 51435 h 86020"/>
              <a:gd name="connsiteX0" fmla="*/ 0 w 384810"/>
              <a:gd name="connsiteY0" fmla="*/ 51435 h 148885"/>
              <a:gd name="connsiteX1" fmla="*/ 342900 w 384810"/>
              <a:gd name="connsiteY1" fmla="*/ 0 h 148885"/>
              <a:gd name="connsiteX2" fmla="*/ 384810 w 384810"/>
              <a:gd name="connsiteY2" fmla="*/ 148885 h 148885"/>
              <a:gd name="connsiteX3" fmla="*/ 123825 w 384810"/>
              <a:gd name="connsiteY3" fmla="*/ 86020 h 148885"/>
              <a:gd name="connsiteX4" fmla="*/ 0 w 384810"/>
              <a:gd name="connsiteY4" fmla="*/ 51435 h 148885"/>
              <a:gd name="connsiteX0" fmla="*/ 0 w 384810"/>
              <a:gd name="connsiteY0" fmla="*/ 51435 h 148885"/>
              <a:gd name="connsiteX1" fmla="*/ 342900 w 384810"/>
              <a:gd name="connsiteY1" fmla="*/ 0 h 148885"/>
              <a:gd name="connsiteX2" fmla="*/ 384810 w 384810"/>
              <a:gd name="connsiteY2" fmla="*/ 148885 h 148885"/>
              <a:gd name="connsiteX3" fmla="*/ 139065 w 384810"/>
              <a:gd name="connsiteY3" fmla="*/ 95545 h 148885"/>
              <a:gd name="connsiteX4" fmla="*/ 0 w 384810"/>
              <a:gd name="connsiteY4" fmla="*/ 51435 h 148885"/>
              <a:gd name="connsiteX0" fmla="*/ 0 w 405765"/>
              <a:gd name="connsiteY0" fmla="*/ 51435 h 158410"/>
              <a:gd name="connsiteX1" fmla="*/ 342900 w 405765"/>
              <a:gd name="connsiteY1" fmla="*/ 0 h 158410"/>
              <a:gd name="connsiteX2" fmla="*/ 405765 w 405765"/>
              <a:gd name="connsiteY2" fmla="*/ 158410 h 158410"/>
              <a:gd name="connsiteX3" fmla="*/ 139065 w 405765"/>
              <a:gd name="connsiteY3" fmla="*/ 95545 h 158410"/>
              <a:gd name="connsiteX4" fmla="*/ 0 w 405765"/>
              <a:gd name="connsiteY4" fmla="*/ 51435 h 158410"/>
              <a:gd name="connsiteX0" fmla="*/ 0 w 407816"/>
              <a:gd name="connsiteY0" fmla="*/ 51435 h 158410"/>
              <a:gd name="connsiteX1" fmla="*/ 342900 w 407816"/>
              <a:gd name="connsiteY1" fmla="*/ 0 h 158410"/>
              <a:gd name="connsiteX2" fmla="*/ 405765 w 407816"/>
              <a:gd name="connsiteY2" fmla="*/ 158410 h 158410"/>
              <a:gd name="connsiteX3" fmla="*/ 139065 w 407816"/>
              <a:gd name="connsiteY3" fmla="*/ 95545 h 158410"/>
              <a:gd name="connsiteX4" fmla="*/ 0 w 407816"/>
              <a:gd name="connsiteY4" fmla="*/ 51435 h 158410"/>
              <a:gd name="connsiteX0" fmla="*/ 0 w 418778"/>
              <a:gd name="connsiteY0" fmla="*/ 68580 h 175555"/>
              <a:gd name="connsiteX1" fmla="*/ 405765 w 418778"/>
              <a:gd name="connsiteY1" fmla="*/ 0 h 175555"/>
              <a:gd name="connsiteX2" fmla="*/ 405765 w 418778"/>
              <a:gd name="connsiteY2" fmla="*/ 175555 h 175555"/>
              <a:gd name="connsiteX3" fmla="*/ 139065 w 418778"/>
              <a:gd name="connsiteY3" fmla="*/ 112690 h 175555"/>
              <a:gd name="connsiteX4" fmla="*/ 0 w 418778"/>
              <a:gd name="connsiteY4" fmla="*/ 68580 h 175555"/>
              <a:gd name="connsiteX0" fmla="*/ 0 w 422593"/>
              <a:gd name="connsiteY0" fmla="*/ 68580 h 171745"/>
              <a:gd name="connsiteX1" fmla="*/ 405765 w 422593"/>
              <a:gd name="connsiteY1" fmla="*/ 0 h 171745"/>
              <a:gd name="connsiteX2" fmla="*/ 413385 w 422593"/>
              <a:gd name="connsiteY2" fmla="*/ 171745 h 171745"/>
              <a:gd name="connsiteX3" fmla="*/ 139065 w 422593"/>
              <a:gd name="connsiteY3" fmla="*/ 112690 h 171745"/>
              <a:gd name="connsiteX4" fmla="*/ 0 w 422593"/>
              <a:gd name="connsiteY4" fmla="*/ 68580 h 171745"/>
              <a:gd name="connsiteX0" fmla="*/ 0 w 422593"/>
              <a:gd name="connsiteY0" fmla="*/ 68580 h 171745"/>
              <a:gd name="connsiteX1" fmla="*/ 405765 w 422593"/>
              <a:gd name="connsiteY1" fmla="*/ 0 h 171745"/>
              <a:gd name="connsiteX2" fmla="*/ 413385 w 422593"/>
              <a:gd name="connsiteY2" fmla="*/ 171745 h 171745"/>
              <a:gd name="connsiteX3" fmla="*/ 139065 w 422593"/>
              <a:gd name="connsiteY3" fmla="*/ 112690 h 171745"/>
              <a:gd name="connsiteX4" fmla="*/ 0 w 422593"/>
              <a:gd name="connsiteY4" fmla="*/ 68580 h 171745"/>
              <a:gd name="connsiteX0" fmla="*/ 0 w 422593"/>
              <a:gd name="connsiteY0" fmla="*/ 68580 h 171745"/>
              <a:gd name="connsiteX1" fmla="*/ 405765 w 422593"/>
              <a:gd name="connsiteY1" fmla="*/ 0 h 171745"/>
              <a:gd name="connsiteX2" fmla="*/ 413385 w 422593"/>
              <a:gd name="connsiteY2" fmla="*/ 171745 h 171745"/>
              <a:gd name="connsiteX3" fmla="*/ 182880 w 422593"/>
              <a:gd name="connsiteY3" fmla="*/ 124120 h 171745"/>
              <a:gd name="connsiteX4" fmla="*/ 0 w 422593"/>
              <a:gd name="connsiteY4" fmla="*/ 68580 h 171745"/>
              <a:gd name="connsiteX0" fmla="*/ 0 w 422593"/>
              <a:gd name="connsiteY0" fmla="*/ 68580 h 171745"/>
              <a:gd name="connsiteX1" fmla="*/ 405765 w 422593"/>
              <a:gd name="connsiteY1" fmla="*/ 0 h 171745"/>
              <a:gd name="connsiteX2" fmla="*/ 413385 w 422593"/>
              <a:gd name="connsiteY2" fmla="*/ 171745 h 171745"/>
              <a:gd name="connsiteX3" fmla="*/ 184785 w 422593"/>
              <a:gd name="connsiteY3" fmla="*/ 124120 h 171745"/>
              <a:gd name="connsiteX4" fmla="*/ 0 w 422593"/>
              <a:gd name="connsiteY4" fmla="*/ 68580 h 171745"/>
              <a:gd name="connsiteX0" fmla="*/ 0 w 422593"/>
              <a:gd name="connsiteY0" fmla="*/ 68580 h 171745"/>
              <a:gd name="connsiteX1" fmla="*/ 405765 w 422593"/>
              <a:gd name="connsiteY1" fmla="*/ 0 h 171745"/>
              <a:gd name="connsiteX2" fmla="*/ 413385 w 422593"/>
              <a:gd name="connsiteY2" fmla="*/ 171745 h 171745"/>
              <a:gd name="connsiteX3" fmla="*/ 179070 w 422593"/>
              <a:gd name="connsiteY3" fmla="*/ 124120 h 171745"/>
              <a:gd name="connsiteX4" fmla="*/ 0 w 422593"/>
              <a:gd name="connsiteY4" fmla="*/ 68580 h 171745"/>
              <a:gd name="connsiteX0" fmla="*/ 0 w 422593"/>
              <a:gd name="connsiteY0" fmla="*/ 68580 h 171745"/>
              <a:gd name="connsiteX1" fmla="*/ 405765 w 422593"/>
              <a:gd name="connsiteY1" fmla="*/ 0 h 171745"/>
              <a:gd name="connsiteX2" fmla="*/ 413385 w 422593"/>
              <a:gd name="connsiteY2" fmla="*/ 171745 h 171745"/>
              <a:gd name="connsiteX3" fmla="*/ 179070 w 422593"/>
              <a:gd name="connsiteY3" fmla="*/ 124120 h 171745"/>
              <a:gd name="connsiteX4" fmla="*/ 0 w 422593"/>
              <a:gd name="connsiteY4" fmla="*/ 68580 h 171745"/>
              <a:gd name="connsiteX0" fmla="*/ 0 w 422593"/>
              <a:gd name="connsiteY0" fmla="*/ 68580 h 171745"/>
              <a:gd name="connsiteX1" fmla="*/ 405765 w 422593"/>
              <a:gd name="connsiteY1" fmla="*/ 0 h 171745"/>
              <a:gd name="connsiteX2" fmla="*/ 413385 w 422593"/>
              <a:gd name="connsiteY2" fmla="*/ 171745 h 171745"/>
              <a:gd name="connsiteX3" fmla="*/ 179070 w 422593"/>
              <a:gd name="connsiteY3" fmla="*/ 124120 h 171745"/>
              <a:gd name="connsiteX4" fmla="*/ 0 w 422593"/>
              <a:gd name="connsiteY4" fmla="*/ 68580 h 17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593" h="171745">
                <a:moveTo>
                  <a:pt x="0" y="68580"/>
                </a:moveTo>
                <a:lnTo>
                  <a:pt x="405765" y="0"/>
                </a:lnTo>
                <a:cubicBezTo>
                  <a:pt x="426720" y="52803"/>
                  <a:pt x="426720" y="103702"/>
                  <a:pt x="413385" y="171745"/>
                </a:cubicBezTo>
                <a:cubicBezTo>
                  <a:pt x="291465" y="150155"/>
                  <a:pt x="285750" y="151425"/>
                  <a:pt x="179070" y="124120"/>
                </a:cubicBezTo>
                <a:cubicBezTo>
                  <a:pt x="90805" y="99892"/>
                  <a:pt x="59690" y="87093"/>
                  <a:pt x="0" y="68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BB8FC84-ACB3-46FA-A1A9-E2E0D3870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874" y="9137504"/>
            <a:ext cx="3650840" cy="717998"/>
          </a:xfrm>
          <a:prstGeom prst="rect">
            <a:avLst/>
          </a:prstGeom>
        </p:spPr>
      </p:pic>
      <p:pic>
        <p:nvPicPr>
          <p:cNvPr id="39" name="Image 38" descr="Une image contenant dessin, signe, horloge&#10;&#10;Description générée automatiquement">
            <a:extLst>
              <a:ext uri="{FF2B5EF4-FFF2-40B4-BE49-F238E27FC236}">
                <a16:creationId xmlns:a16="http://schemas.microsoft.com/office/drawing/2014/main" id="{0528B7DF-DC85-4B66-A797-EF0C9580F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6" y="231562"/>
            <a:ext cx="2845718" cy="10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1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68BB82-7BF0-4053-BF72-DA037CEB2599}"/>
              </a:ext>
            </a:extLst>
          </p:cNvPr>
          <p:cNvSpPr/>
          <p:nvPr/>
        </p:nvSpPr>
        <p:spPr>
          <a:xfrm>
            <a:off x="3207160" y="6713316"/>
            <a:ext cx="3650840" cy="1707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16000" rtlCol="0" anchor="ctr"/>
          <a:lstStyle/>
          <a:p>
            <a:pPr algn="r"/>
            <a:r>
              <a:rPr lang="fr-FR" sz="2000" dirty="0">
                <a:solidFill>
                  <a:srgbClr val="E4081B"/>
                </a:solidFill>
              </a:rPr>
              <a:t>Ville d’Allonnes</a:t>
            </a:r>
          </a:p>
          <a:p>
            <a:pPr algn="r"/>
            <a:endParaRPr lang="fr-FR" sz="2000" dirty="0">
              <a:solidFill>
                <a:srgbClr val="E4081B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>
          <a:xfrm>
            <a:off x="296862" y="446519"/>
            <a:ext cx="2984219" cy="467232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Notre solution c’est </a:t>
            </a:r>
          </a:p>
          <a:p>
            <a:pPr algn="just">
              <a:spcAft>
                <a:spcPts val="600"/>
              </a:spcAft>
            </a:pPr>
            <a:r>
              <a:rPr lang="fr-FR" sz="1600" cap="none" dirty="0">
                <a:solidFill>
                  <a:srgbClr val="FF5B5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 former des professionnels d’accueil et d’accompagnement à une méthode de repérage et d’orientation des personnes en situation d’illettrisme. </a:t>
            </a:r>
          </a:p>
          <a:p>
            <a:pPr algn="just">
              <a:spcAft>
                <a:spcPts val="600"/>
              </a:spcAft>
            </a:pPr>
            <a:r>
              <a:rPr lang="fr-FR" sz="1600" cap="none" dirty="0">
                <a:solidFill>
                  <a:srgbClr val="FF5B5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Cette méthode s’appuie sur une grille de repérage et des fiches outils adaptées à chaque structure d’accueil.</a:t>
            </a:r>
          </a:p>
          <a:p>
            <a:pPr algn="just">
              <a:spcAft>
                <a:spcPts val="600"/>
              </a:spcAft>
            </a:pPr>
            <a:r>
              <a:rPr lang="fr-FR" sz="1600" cap="none" dirty="0">
                <a:solidFill>
                  <a:srgbClr val="FF5B5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Ces fiches outils faciles à comprendre sont fournies aux usagers afin de les guider dans la réalisation de leurs démarches quotidiennes. </a:t>
            </a:r>
          </a:p>
          <a:p>
            <a:pPr algn="just">
              <a:spcAft>
                <a:spcPts val="600"/>
              </a:spcAft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5B5B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La prise en main de ces fiches par les publics accueillis aide les personnels d’accueil à identifier les situations d’illettrisme.</a:t>
            </a:r>
            <a:endParaRPr lang="fr-FR" sz="1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endParaRPr lang="fr-FR" sz="1600" cap="none" dirty="0">
              <a:solidFill>
                <a:srgbClr val="FF5B5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600" cap="none" dirty="0">
                <a:solidFill>
                  <a:srgbClr val="FF5B5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 plus, grâce aux formations, les professionnels d’accueil et d’accompagnement sauront dédramatiser, mettre la personne mettre en confiance et la rediriger vers les ateliers proposés par le centre social.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all" spc="0" normalizeH="0" baseline="0" noProof="0" dirty="0">
                <a:ln>
                  <a:noFill/>
                </a:ln>
                <a:solidFill>
                  <a:srgbClr val="FF5B5B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Grâce à notre méthode et nos outils simples d’utilisation,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FF5B5B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5B5B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De nouvelles personnes pourront accéder à une autonomie face à l’écrit. 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POUR Concrétiser ce dispositif nous avons besoin de</a:t>
            </a:r>
          </a:p>
          <a:p>
            <a:pPr algn="just"/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5B5B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Votre contribution. 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18F811E-1196-4780-BFAC-28B2A2B88F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7874" y="9137504"/>
            <a:ext cx="3650840" cy="717998"/>
          </a:xfrm>
          <a:prstGeom prst="rect">
            <a:avLst/>
          </a:prstGeom>
        </p:spPr>
      </p:pic>
      <p:pic>
        <p:nvPicPr>
          <p:cNvPr id="19" name="Espace réservé pour une image  18" descr="Une image contenant plafond, intérieur, personne, gens&#10;&#10;Description générée automatiquement">
            <a:extLst>
              <a:ext uri="{FF2B5EF4-FFF2-40B4-BE49-F238E27FC236}">
                <a16:creationId xmlns:a16="http://schemas.microsoft.com/office/drawing/2014/main" id="{21EEF835-BBCF-439A-9344-6FE52668418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6"/>
          <a:stretch/>
        </p:blipFill>
        <p:spPr>
          <a:xfrm>
            <a:off x="-2510" y="5321538"/>
            <a:ext cx="3585927" cy="4584463"/>
          </a:xfrm>
        </p:spPr>
      </p:pic>
      <p:sp>
        <p:nvSpPr>
          <p:cNvPr id="41" name="Arc 40">
            <a:extLst>
              <a:ext uri="{FF2B5EF4-FFF2-40B4-BE49-F238E27FC236}">
                <a16:creationId xmlns:a16="http://schemas.microsoft.com/office/drawing/2014/main" id="{F09980FE-B908-4945-AC76-D13DFC03DCE3}"/>
              </a:ext>
            </a:extLst>
          </p:cNvPr>
          <p:cNvSpPr/>
          <p:nvPr/>
        </p:nvSpPr>
        <p:spPr>
          <a:xfrm>
            <a:off x="-1569194" y="5118842"/>
            <a:ext cx="5331312" cy="5331312"/>
          </a:xfrm>
          <a:prstGeom prst="arc">
            <a:avLst>
              <a:gd name="adj1" fmla="val 19459474"/>
              <a:gd name="adj2" fmla="val 2256244"/>
            </a:avLst>
          </a:prstGeom>
          <a:noFill/>
          <a:ln w="19050">
            <a:gradFill>
              <a:gsLst>
                <a:gs pos="15000">
                  <a:schemeClr val="bg1"/>
                </a:gs>
                <a:gs pos="17000">
                  <a:srgbClr val="E4081B"/>
                </a:gs>
                <a:gs pos="67000">
                  <a:srgbClr val="E4081B"/>
                </a:gs>
                <a:gs pos="69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5254416-3A39-4269-8408-279D61FB4A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5" t="26120" r="12516" b="25373"/>
          <a:stretch/>
        </p:blipFill>
        <p:spPr bwMode="auto">
          <a:xfrm>
            <a:off x="5382639" y="7702620"/>
            <a:ext cx="1226820" cy="495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7354737"/>
      </p:ext>
    </p:extLst>
  </p:cSld>
  <p:clrMapOvr>
    <a:masterClrMapping/>
  </p:clrMapOvr>
</p:sld>
</file>

<file path=ppt/theme/theme1.xml><?xml version="1.0" encoding="utf-8"?>
<a:theme xmlns:a="http://schemas.openxmlformats.org/drawingml/2006/main" name="Red 1">
  <a:themeElements>
    <a:clrScheme name="Personnalisé 268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FF5B5B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F5B5B"/>
      </a:hlink>
      <a:folHlink>
        <a:srgbClr val="FF5B5B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Green 2">
  <a:themeElements>
    <a:clrScheme name="Personnalisé 274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0B05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B050"/>
      </a:hlink>
      <a:folHlink>
        <a:srgbClr val="00B050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Green 3">
  <a:themeElements>
    <a:clrScheme name="Personnalisé 275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05827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5827"/>
      </a:hlink>
      <a:folHlink>
        <a:srgbClr val="005827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urquoise 1">
  <a:themeElements>
    <a:clrScheme name="Personnalisé 298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82C8A2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82C8A2"/>
      </a:hlink>
      <a:folHlink>
        <a:srgbClr val="82C8A2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urquoise 2">
  <a:themeElements>
    <a:clrScheme name="Personnalisé 296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DCAC7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4DCAC7"/>
      </a:hlink>
      <a:folHlink>
        <a:srgbClr val="4DCAC7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urquoise 3">
  <a:themeElements>
    <a:clrScheme name="Personnalisé 295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6EA5A6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6EA5A6"/>
      </a:hlink>
      <a:folHlink>
        <a:srgbClr val="6EA5A6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Blue 1">
  <a:themeElements>
    <a:clrScheme name="Personnalisé 273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63D5FF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63D5FF"/>
      </a:hlink>
      <a:folHlink>
        <a:srgbClr val="63D5FF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Blue 2">
  <a:themeElements>
    <a:clrScheme name="Personnalisé 27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0B0F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B0F0"/>
      </a:hlink>
      <a:folHlink>
        <a:srgbClr val="00B0F0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Blue 3">
  <a:themeElements>
    <a:clrScheme name="Personnalisé 272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05878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5878"/>
      </a:hlink>
      <a:folHlink>
        <a:srgbClr val="005878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Purple 1">
  <a:themeElements>
    <a:clrScheme name="Personnalisé 289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AB73D5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AB73D5"/>
      </a:hlink>
      <a:folHlink>
        <a:srgbClr val="AB73D5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Purple 2">
  <a:themeElements>
    <a:clrScheme name="Personnalisé 293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B537BE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B537BE"/>
      </a:hlink>
      <a:folHlink>
        <a:srgbClr val="B537BE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d 2">
  <a:themeElements>
    <a:clrScheme name="Personnalisé 270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C01818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C01818"/>
      </a:hlink>
      <a:folHlink>
        <a:srgbClr val="C01818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Purple 3">
  <a:themeElements>
    <a:clrScheme name="Personnalisé 29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63298D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63298D"/>
      </a:hlink>
      <a:folHlink>
        <a:srgbClr val="63298D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Blank">
  <a:themeElements>
    <a:clrScheme name="Personnalisé 224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C01818"/>
      </a:accent1>
      <a:accent2>
        <a:srgbClr val="ED7D31"/>
      </a:accent2>
      <a:accent3>
        <a:srgbClr val="FFC000"/>
      </a:accent3>
      <a:accent4>
        <a:srgbClr val="00B050"/>
      </a:accent4>
      <a:accent5>
        <a:srgbClr val="00B0F0"/>
      </a:accent5>
      <a:accent6>
        <a:srgbClr val="7030A0"/>
      </a:accent6>
      <a:hlink>
        <a:srgbClr val="0563C1"/>
      </a:hlink>
      <a:folHlink>
        <a:srgbClr val="954F72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d 3">
  <a:themeElements>
    <a:clrScheme name="Personnalisé 269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600B0C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600B0C"/>
      </a:hlink>
      <a:folHlink>
        <a:srgbClr val="600B0C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ange 1">
  <a:themeElements>
    <a:clrScheme name="Personnalisé 288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FFB64B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FB64B"/>
      </a:hlink>
      <a:folHlink>
        <a:srgbClr val="FFB64B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ange 2">
  <a:themeElements>
    <a:clrScheme name="Personnalisé 279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F392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39200"/>
      </a:hlink>
      <a:folHlink>
        <a:srgbClr val="F39200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range 3">
  <a:themeElements>
    <a:clrScheme name="Personnalisé 280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C16703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C16703"/>
      </a:hlink>
      <a:folHlink>
        <a:srgbClr val="C16703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ellow 1">
  <a:themeElements>
    <a:clrScheme name="Personnalisé 286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EACE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EACE00"/>
      </a:hlink>
      <a:folHlink>
        <a:srgbClr val="EACE00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ellow 2">
  <a:themeElements>
    <a:clrScheme name="Personnalisé 287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CFB53B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CFB53B"/>
      </a:hlink>
      <a:folHlink>
        <a:srgbClr val="CFB53B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Green 1">
  <a:themeElements>
    <a:clrScheme name="Personnalisé 278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92D05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92D050"/>
      </a:hlink>
      <a:folHlink>
        <a:srgbClr val="92D050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DDE9CF5290C4CAA61F79785B628EB" ma:contentTypeVersion="10" ma:contentTypeDescription="Crée un document." ma:contentTypeScope="" ma:versionID="e10bf9be250bf9376a8c2f6575467c90">
  <xsd:schema xmlns:xsd="http://www.w3.org/2001/XMLSchema" xmlns:xs="http://www.w3.org/2001/XMLSchema" xmlns:p="http://schemas.microsoft.com/office/2006/metadata/properties" xmlns:ns2="b1655f93-b8b5-46dd-97b3-a6da1d6ceea1" targetNamespace="http://schemas.microsoft.com/office/2006/metadata/properties" ma:root="true" ma:fieldsID="68457b3cb03348150481cb7a81dd4432" ns2:_="">
    <xsd:import namespace="b1655f93-b8b5-46dd-97b3-a6da1d6ce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55f93-b8b5-46dd-97b3-a6da1d6ce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3F6B53-2169-439F-8975-55A9B2860A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9551C1-DD46-46E8-8FA0-F09BDA338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655f93-b8b5-46dd-97b3-a6da1d6ce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3E7CA7-B9C2-4638-85AE-BD9E98A7E83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1655f93-b8b5-46dd-97b3-a6da1d6ceea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242</Words>
  <Application>Microsoft Office PowerPoint</Application>
  <PresentationFormat>Format A4 (210 x 297 mm)</PresentationFormat>
  <Paragraphs>18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21</vt:i4>
      </vt:variant>
      <vt:variant>
        <vt:lpstr>Titres des diapositives</vt:lpstr>
      </vt:variant>
      <vt:variant>
        <vt:i4>2</vt:i4>
      </vt:variant>
    </vt:vector>
  </HeadingPairs>
  <TitlesOfParts>
    <vt:vector size="27" baseType="lpstr">
      <vt:lpstr>Arial</vt:lpstr>
      <vt:lpstr>Segoe UI</vt:lpstr>
      <vt:lpstr>Segoe UI Light</vt:lpstr>
      <vt:lpstr>Trebuchet MS</vt:lpstr>
      <vt:lpstr>Red 1</vt:lpstr>
      <vt:lpstr>Red 2</vt:lpstr>
      <vt:lpstr>Red 3</vt:lpstr>
      <vt:lpstr>Orange 1</vt:lpstr>
      <vt:lpstr>Orange 2</vt:lpstr>
      <vt:lpstr>Orange 3</vt:lpstr>
      <vt:lpstr>Yellow 1</vt:lpstr>
      <vt:lpstr>Yellow 2</vt:lpstr>
      <vt:lpstr>Green 1</vt:lpstr>
      <vt:lpstr>Green 2</vt:lpstr>
      <vt:lpstr>Green 3</vt:lpstr>
      <vt:lpstr>Turquoise 1</vt:lpstr>
      <vt:lpstr>Turquoise 2</vt:lpstr>
      <vt:lpstr>Turquoise 3</vt:lpstr>
      <vt:lpstr>Blue 1</vt:lpstr>
      <vt:lpstr>Blue 2</vt:lpstr>
      <vt:lpstr>Blue 3</vt:lpstr>
      <vt:lpstr>Purple 1</vt:lpstr>
      <vt:lpstr>Purple 2</vt:lpstr>
      <vt:lpstr>Purple 3</vt:lpstr>
      <vt:lpstr>Blank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Deloche de Noyelle</dc:creator>
  <cp:lastModifiedBy>Christelle LEBLANC</cp:lastModifiedBy>
  <cp:revision>156</cp:revision>
  <cp:lastPrinted>2018-07-12T10:16:45Z</cp:lastPrinted>
  <dcterms:created xsi:type="dcterms:W3CDTF">2018-02-09T16:34:29Z</dcterms:created>
  <dcterms:modified xsi:type="dcterms:W3CDTF">2021-11-29T08:28:16Z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0x01010065CDDE9CF5290C4CAA61F79785B628EB</vt:lpwstr>
  </property>
  <property fmtid="{D5CDD505-2E9C-101B-9397-08002B2CF9AE}" pid="3" name="Order">
    <vt:r8>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SIP_Label_48a19f0c-bea1-442e-a475-ed109d9ec508_Enabled">
    <vt:lpwstr>True</vt:lpwstr>
  </property>
  <property fmtid="{D5CDD505-2E9C-101B-9397-08002B2CF9AE}" pid="9" name="MSIP_Label_48a19f0c-bea1-442e-a475-ed109d9ec508_SiteId">
    <vt:lpwstr>d5bb6d35-8a82-4329-b49a-5030bd6497ab</vt:lpwstr>
  </property>
  <property fmtid="{D5CDD505-2E9C-101B-9397-08002B2CF9AE}" pid="10" name="MSIP_Label_48a19f0c-bea1-442e-a475-ed109d9ec508_Owner">
    <vt:lpwstr>caroline.bartelmann@cegee.caisse-epargne.fr</vt:lpwstr>
  </property>
  <property fmtid="{D5CDD505-2E9C-101B-9397-08002B2CF9AE}" pid="11" name="MSIP_Label_48a19f0c-bea1-442e-a475-ed109d9ec508_SetDate">
    <vt:lpwstr>2021-04-19T14:38:14.9656423Z</vt:lpwstr>
  </property>
  <property fmtid="{D5CDD505-2E9C-101B-9397-08002B2CF9AE}" pid="12" name="MSIP_Label_48a19f0c-bea1-442e-a475-ed109d9ec508_Name">
    <vt:lpwstr>C2 - Interne BPCE</vt:lpwstr>
  </property>
  <property fmtid="{D5CDD505-2E9C-101B-9397-08002B2CF9AE}" pid="13" name="MSIP_Label_48a19f0c-bea1-442e-a475-ed109d9ec508_Application">
    <vt:lpwstr>Microsoft Azure Information Protection</vt:lpwstr>
  </property>
  <property fmtid="{D5CDD505-2E9C-101B-9397-08002B2CF9AE}" pid="14" name="MSIP_Label_48a19f0c-bea1-442e-a475-ed109d9ec508_Extended_MSFT_Method">
    <vt:lpwstr>Automatic</vt:lpwstr>
  </property>
  <property fmtid="{D5CDD505-2E9C-101B-9397-08002B2CF9AE}" pid="15" name="Sensitivity">
    <vt:lpwstr>C2 - Interne BPCE</vt:lpwstr>
  </property>
</Properties>
</file>